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2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DC0B991-82DB-4709-A4D8-B1AD32E0F748}" type="slidenum">
              <a:rPr lang="en-US" sz="1400">
                <a:latin typeface="Times New Roman"/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14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2000" strike="noStrike">
                <a:latin typeface="Arial"/>
              </a:rPr>
              <a:t>Senior</a:t>
            </a:r>
            <a:endParaRPr/>
          </a:p>
          <a:p>
            <a:endParaRPr/>
          </a:p>
        </p:txBody>
      </p:sp>
      <p:sp>
        <p:nvSpPr>
          <p:cNvPr id="22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A8B9E63-66B4-4D9A-982E-8FF3CCB29AE2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9F64DB0-1855-40E6-A1EE-EC7D26A5C33A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371600" y="3601080"/>
            <a:ext cx="640044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51560" y="360108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371600" y="360108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9" name="Image 38"/>
          <p:cNvPicPr/>
          <p:nvPr/>
        </p:nvPicPr>
        <p:blipFill>
          <a:blip r:embed="rId2"/>
          <a:stretch/>
        </p:blipFill>
        <p:spPr>
          <a:xfrm>
            <a:off x="3748320" y="2914560"/>
            <a:ext cx="1646640" cy="1314000"/>
          </a:xfrm>
          <a:prstGeom prst="rect">
            <a:avLst/>
          </a:prstGeom>
          <a:ln>
            <a:noFill/>
          </a:ln>
        </p:spPr>
      </p:pic>
      <p:pic>
        <p:nvPicPr>
          <p:cNvPr id="40" name="Image 39"/>
          <p:cNvPicPr/>
          <p:nvPr/>
        </p:nvPicPr>
        <p:blipFill>
          <a:blip r:embed="rId2"/>
          <a:stretch/>
        </p:blipFill>
        <p:spPr>
          <a:xfrm>
            <a:off x="3748320" y="2914560"/>
            <a:ext cx="1646640" cy="131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371600" y="360108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51560" y="360108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1371600" y="3601080"/>
            <a:ext cx="640044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371600" y="3601080"/>
            <a:ext cx="640044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51560" y="360108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371600" y="360108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8" name="Image 77"/>
          <p:cNvPicPr/>
          <p:nvPr/>
        </p:nvPicPr>
        <p:blipFill>
          <a:blip r:embed="rId2"/>
          <a:stretch/>
        </p:blipFill>
        <p:spPr>
          <a:xfrm>
            <a:off x="3748320" y="2914560"/>
            <a:ext cx="1646640" cy="1314000"/>
          </a:xfrm>
          <a:prstGeom prst="rect">
            <a:avLst/>
          </a:prstGeom>
          <a:ln>
            <a:noFill/>
          </a:ln>
        </p:spPr>
      </p:pic>
      <p:pic>
        <p:nvPicPr>
          <p:cNvPr id="79" name="Image 78"/>
          <p:cNvPicPr/>
          <p:nvPr/>
        </p:nvPicPr>
        <p:blipFill>
          <a:blip r:embed="rId2"/>
          <a:stretch/>
        </p:blipFill>
        <p:spPr>
          <a:xfrm>
            <a:off x="3748320" y="2914560"/>
            <a:ext cx="1646640" cy="131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1371600" y="360108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51560" y="360108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1371600" y="3601080"/>
            <a:ext cx="640044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1371600" y="3601080"/>
            <a:ext cx="640044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51560" y="360108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1371600" y="360108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7" name="Image 116"/>
          <p:cNvPicPr/>
          <p:nvPr/>
        </p:nvPicPr>
        <p:blipFill>
          <a:blip r:embed="rId2"/>
          <a:stretch/>
        </p:blipFill>
        <p:spPr>
          <a:xfrm>
            <a:off x="3748320" y="2914560"/>
            <a:ext cx="1646640" cy="1314000"/>
          </a:xfrm>
          <a:prstGeom prst="rect">
            <a:avLst/>
          </a:prstGeom>
          <a:ln>
            <a:noFill/>
          </a:ln>
        </p:spPr>
      </p:pic>
      <p:pic>
        <p:nvPicPr>
          <p:cNvPr id="118" name="Image 117"/>
          <p:cNvPicPr/>
          <p:nvPr/>
        </p:nvPicPr>
        <p:blipFill>
          <a:blip r:embed="rId2"/>
          <a:stretch/>
        </p:blipFill>
        <p:spPr>
          <a:xfrm>
            <a:off x="3748320" y="2914560"/>
            <a:ext cx="1646640" cy="131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371600" y="360108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1314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51560" y="360108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371600" y="3601080"/>
            <a:ext cx="6400440" cy="62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2403-AADD-4230-A386-3D59DE9967FF}" type="datetimeFigureOut">
              <a:rPr lang="fr-FR" smtClean="0"/>
              <a:t>16/06/2015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82814-7AB4-463F-87BA-237C0750E80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6/5/15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A9593FF-249C-4920-91F0-0D4ED6F37D36}" type="slidenum">
              <a:rPr lang="en-US" sz="1200" strike="noStrike">
                <a:solidFill>
                  <a:srgbClr val="8B8B8B"/>
                </a:solidFill>
                <a:latin typeface="Calibri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6/5/15</a:t>
            </a:r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309AAA6-4C48-4D12-9BCB-CFC7F493BB47}" type="slidenum">
              <a:rPr lang="en-US" sz="1200" strike="noStrike">
                <a:solidFill>
                  <a:srgbClr val="8B8B8B"/>
                </a:solidFill>
                <a:latin typeface="Calibri"/>
              </a:rPr>
              <a:t>‹N°›</a:t>
            </a:fld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0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4.pn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5"/>
          <p:cNvPicPr/>
          <p:nvPr/>
        </p:nvPicPr>
        <p:blipFill>
          <a:blip r:embed="rId2"/>
          <a:srcRect l="29660"/>
          <a:stretch/>
        </p:blipFill>
        <p:spPr>
          <a:xfrm>
            <a:off x="0" y="-27000"/>
            <a:ext cx="3841200" cy="5405040"/>
          </a:xfrm>
          <a:prstGeom prst="rect">
            <a:avLst/>
          </a:prstGeom>
          <a:ln>
            <a:noFill/>
          </a:ln>
        </p:spPr>
      </p:pic>
      <p:pic>
        <p:nvPicPr>
          <p:cNvPr id="125" name="Picture 4"/>
          <p:cNvPicPr/>
          <p:nvPr/>
        </p:nvPicPr>
        <p:blipFill>
          <a:blip r:embed="rId3"/>
          <a:srcRect r="15112"/>
          <a:stretch/>
        </p:blipFill>
        <p:spPr>
          <a:xfrm>
            <a:off x="2340720" y="-19080"/>
            <a:ext cx="6879240" cy="5358960"/>
          </a:xfrm>
          <a:prstGeom prst="rect">
            <a:avLst/>
          </a:prstGeom>
          <a:ln>
            <a:noFill/>
          </a:ln>
        </p:spPr>
      </p:pic>
      <p:pic>
        <p:nvPicPr>
          <p:cNvPr id="126" name="Picture 9"/>
          <p:cNvPicPr/>
          <p:nvPr/>
        </p:nvPicPr>
        <p:blipFill>
          <a:blip r:embed="rId4"/>
          <a:srcRect b="30349"/>
          <a:stretch/>
        </p:blipFill>
        <p:spPr>
          <a:xfrm>
            <a:off x="8401320" y="38160"/>
            <a:ext cx="742320" cy="52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3429000" y="1809720"/>
            <a:ext cx="525744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Demo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64" name="Picture 4"/>
          <p:cNvPicPr/>
          <p:nvPr/>
        </p:nvPicPr>
        <p:blipFill>
          <a:blip r:embed="rId2"/>
          <a:stretch/>
        </p:blipFill>
        <p:spPr>
          <a:xfrm>
            <a:off x="-380880" y="-171360"/>
            <a:ext cx="3428640" cy="594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38080" y="319680"/>
            <a:ext cx="8534160" cy="481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000000"/>
                </a:solidFill>
                <a:latin typeface="Euphemia"/>
              </a:rPr>
              <a:t>Technical Limitation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Missing Data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No standard format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Data Integration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Data Query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Data Collection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No Intelligence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Information = f(Data)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66" name="Picture 2"/>
          <p:cNvPicPr/>
          <p:nvPr/>
        </p:nvPicPr>
        <p:blipFill>
          <a:blip r:embed="rId2"/>
          <a:stretch/>
        </p:blipFill>
        <p:spPr>
          <a:xfrm>
            <a:off x="4648320" y="1581120"/>
            <a:ext cx="2563560" cy="128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/>
          <p:cNvPicPr/>
          <p:nvPr/>
        </p:nvPicPr>
        <p:blipFill>
          <a:blip r:embed="rId2"/>
          <a:stretch/>
        </p:blipFill>
        <p:spPr>
          <a:xfrm>
            <a:off x="76320" y="-19080"/>
            <a:ext cx="7977240" cy="23270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168" name="Picture 3"/>
          <p:cNvPicPr/>
          <p:nvPr/>
        </p:nvPicPr>
        <p:blipFill>
          <a:blip r:embed="rId3"/>
          <a:stretch/>
        </p:blipFill>
        <p:spPr>
          <a:xfrm>
            <a:off x="4876920" y="1733400"/>
            <a:ext cx="3876120" cy="32094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169" name="Picture 4"/>
          <p:cNvPicPr/>
          <p:nvPr/>
        </p:nvPicPr>
        <p:blipFill>
          <a:blip r:embed="rId4"/>
          <a:stretch/>
        </p:blipFill>
        <p:spPr>
          <a:xfrm>
            <a:off x="380880" y="2571840"/>
            <a:ext cx="4895640" cy="2185920"/>
          </a:xfrm>
          <a:prstGeom prst="rect">
            <a:avLst/>
          </a:prstGeom>
          <a:ln w="9360">
            <a:solidFill>
              <a:schemeClr val="accent1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/>
          <p:cNvPicPr/>
          <p:nvPr/>
        </p:nvPicPr>
        <p:blipFill>
          <a:blip r:embed="rId2"/>
          <a:stretch/>
        </p:blipFill>
        <p:spPr>
          <a:xfrm>
            <a:off x="-1607400" y="514440"/>
            <a:ext cx="9143640" cy="365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 flipV="1">
            <a:off x="3276000" y="3096360"/>
            <a:ext cx="360" cy="313200"/>
          </a:xfrm>
          <a:prstGeom prst="straightConnector1">
            <a:avLst/>
          </a:prstGeom>
          <a:noFill/>
          <a:ln w="34920"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2"/>
          <p:cNvSpPr/>
          <p:nvPr/>
        </p:nvSpPr>
        <p:spPr>
          <a:xfrm flipV="1">
            <a:off x="5013360" y="3096360"/>
            <a:ext cx="360" cy="313200"/>
          </a:xfrm>
          <a:prstGeom prst="straightConnector1">
            <a:avLst/>
          </a:prstGeom>
          <a:noFill/>
          <a:ln w="34920"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3"/>
          <p:cNvSpPr/>
          <p:nvPr/>
        </p:nvSpPr>
        <p:spPr>
          <a:xfrm flipV="1">
            <a:off x="6768360" y="3096360"/>
            <a:ext cx="360" cy="313200"/>
          </a:xfrm>
          <a:prstGeom prst="straightConnector1">
            <a:avLst/>
          </a:prstGeom>
          <a:noFill/>
          <a:ln w="34920"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4"/>
          <p:cNvSpPr/>
          <p:nvPr/>
        </p:nvSpPr>
        <p:spPr>
          <a:xfrm flipV="1">
            <a:off x="4648320" y="1178280"/>
            <a:ext cx="360" cy="402480"/>
          </a:xfrm>
          <a:prstGeom prst="straightConnector1">
            <a:avLst/>
          </a:prstGeom>
          <a:noFill/>
          <a:ln w="34920"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5"/>
          <p:cNvSpPr/>
          <p:nvPr/>
        </p:nvSpPr>
        <p:spPr>
          <a:xfrm flipV="1">
            <a:off x="6657480" y="1200240"/>
            <a:ext cx="360" cy="402480"/>
          </a:xfrm>
          <a:prstGeom prst="straightConnector1">
            <a:avLst/>
          </a:prstGeom>
          <a:noFill/>
          <a:ln w="34920"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6"/>
          <p:cNvSpPr/>
          <p:nvPr/>
        </p:nvSpPr>
        <p:spPr>
          <a:xfrm>
            <a:off x="2133720" y="3409920"/>
            <a:ext cx="5486040" cy="6091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Data Integration Layer</a:t>
            </a:r>
            <a:endParaRPr/>
          </a:p>
        </p:txBody>
      </p:sp>
      <p:pic>
        <p:nvPicPr>
          <p:cNvPr id="177" name="Picture 9"/>
          <p:cNvPicPr/>
          <p:nvPr/>
        </p:nvPicPr>
        <p:blipFill>
          <a:blip r:embed="rId3"/>
          <a:stretch/>
        </p:blipFill>
        <p:spPr>
          <a:xfrm>
            <a:off x="5029200" y="4324320"/>
            <a:ext cx="733680" cy="704520"/>
          </a:xfrm>
          <a:prstGeom prst="rect">
            <a:avLst/>
          </a:prstGeom>
          <a:ln>
            <a:noFill/>
          </a:ln>
        </p:spPr>
      </p:pic>
      <p:pic>
        <p:nvPicPr>
          <p:cNvPr id="178" name="Picture 11"/>
          <p:cNvPicPr/>
          <p:nvPr/>
        </p:nvPicPr>
        <p:blipFill>
          <a:blip r:embed="rId4"/>
          <a:stretch/>
        </p:blipFill>
        <p:spPr>
          <a:xfrm>
            <a:off x="5941080" y="4453560"/>
            <a:ext cx="1446480" cy="445680"/>
          </a:xfrm>
          <a:prstGeom prst="rect">
            <a:avLst/>
          </a:prstGeom>
          <a:ln>
            <a:noFill/>
          </a:ln>
        </p:spPr>
      </p:pic>
      <p:pic>
        <p:nvPicPr>
          <p:cNvPr id="179" name="Picture 13"/>
          <p:cNvPicPr/>
          <p:nvPr/>
        </p:nvPicPr>
        <p:blipFill>
          <a:blip r:embed="rId5"/>
          <a:stretch/>
        </p:blipFill>
        <p:spPr>
          <a:xfrm>
            <a:off x="6380640" y="2442960"/>
            <a:ext cx="330120" cy="429480"/>
          </a:xfrm>
          <a:prstGeom prst="rect">
            <a:avLst/>
          </a:prstGeom>
          <a:ln>
            <a:noFill/>
          </a:ln>
        </p:spPr>
      </p:pic>
      <p:pic>
        <p:nvPicPr>
          <p:cNvPr id="180" name="Picture 13"/>
          <p:cNvPicPr/>
          <p:nvPr/>
        </p:nvPicPr>
        <p:blipFill>
          <a:blip r:embed="rId5"/>
          <a:stretch/>
        </p:blipFill>
        <p:spPr>
          <a:xfrm>
            <a:off x="6492240" y="2554560"/>
            <a:ext cx="330120" cy="429480"/>
          </a:xfrm>
          <a:prstGeom prst="rect">
            <a:avLst/>
          </a:prstGeom>
          <a:ln>
            <a:noFill/>
          </a:ln>
        </p:spPr>
      </p:pic>
      <p:pic>
        <p:nvPicPr>
          <p:cNvPr id="181" name="Picture 13"/>
          <p:cNvPicPr/>
          <p:nvPr/>
        </p:nvPicPr>
        <p:blipFill>
          <a:blip r:embed="rId5"/>
          <a:stretch/>
        </p:blipFill>
        <p:spPr>
          <a:xfrm>
            <a:off x="6603840" y="2666160"/>
            <a:ext cx="330120" cy="429480"/>
          </a:xfrm>
          <a:prstGeom prst="rect">
            <a:avLst/>
          </a:prstGeom>
          <a:ln>
            <a:noFill/>
          </a:ln>
        </p:spPr>
      </p:pic>
      <p:sp>
        <p:nvSpPr>
          <p:cNvPr id="182" name="CustomShape 7"/>
          <p:cNvSpPr/>
          <p:nvPr/>
        </p:nvSpPr>
        <p:spPr>
          <a:xfrm>
            <a:off x="7514640" y="2266920"/>
            <a:ext cx="14004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strike="noStrike">
                <a:solidFill>
                  <a:srgbClr val="0070C0"/>
                </a:solidFill>
                <a:latin typeface="Calibri"/>
              </a:rPr>
              <a:t>Polished </a:t>
            </a:r>
            <a:endParaRPr/>
          </a:p>
          <a:p>
            <a:pPr>
              <a:lnSpc>
                <a:spcPct val="100000"/>
              </a:lnSpc>
            </a:pPr>
            <a:r>
              <a:rPr lang="en-US" b="1" strike="noStrike">
                <a:solidFill>
                  <a:srgbClr val="0070C0"/>
                </a:solidFill>
                <a:latin typeface="Calibri"/>
              </a:rPr>
              <a:t>Aggregated </a:t>
            </a:r>
            <a:endParaRPr/>
          </a:p>
          <a:p>
            <a:pPr>
              <a:lnSpc>
                <a:spcPct val="100000"/>
              </a:lnSpc>
            </a:pPr>
            <a:r>
              <a:rPr lang="en-US" b="1" strike="noStrike">
                <a:solidFill>
                  <a:srgbClr val="0070C0"/>
                </a:solidFill>
                <a:latin typeface="Calibri"/>
              </a:rPr>
              <a:t>Data</a:t>
            </a:r>
            <a:endParaRPr/>
          </a:p>
        </p:txBody>
      </p:sp>
      <p:sp>
        <p:nvSpPr>
          <p:cNvPr id="183" name="CustomShape 8"/>
          <p:cNvSpPr/>
          <p:nvPr/>
        </p:nvSpPr>
        <p:spPr>
          <a:xfrm>
            <a:off x="2108160" y="1581120"/>
            <a:ext cx="5486040" cy="6091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Knowledge Base / Semantic Search </a:t>
            </a:r>
            <a:endParaRPr/>
          </a:p>
        </p:txBody>
      </p:sp>
      <p:pic>
        <p:nvPicPr>
          <p:cNvPr id="184" name="Picture 13"/>
          <p:cNvPicPr/>
          <p:nvPr/>
        </p:nvPicPr>
        <p:blipFill>
          <a:blip r:embed="rId5"/>
          <a:stretch/>
        </p:blipFill>
        <p:spPr>
          <a:xfrm>
            <a:off x="4624920" y="2442960"/>
            <a:ext cx="330120" cy="429480"/>
          </a:xfrm>
          <a:prstGeom prst="rect">
            <a:avLst/>
          </a:prstGeom>
          <a:ln>
            <a:noFill/>
          </a:ln>
        </p:spPr>
      </p:pic>
      <p:pic>
        <p:nvPicPr>
          <p:cNvPr id="185" name="Picture 13"/>
          <p:cNvPicPr/>
          <p:nvPr/>
        </p:nvPicPr>
        <p:blipFill>
          <a:blip r:embed="rId5"/>
          <a:stretch/>
        </p:blipFill>
        <p:spPr>
          <a:xfrm>
            <a:off x="4736520" y="2554560"/>
            <a:ext cx="330120" cy="429480"/>
          </a:xfrm>
          <a:prstGeom prst="rect">
            <a:avLst/>
          </a:prstGeom>
          <a:ln>
            <a:noFill/>
          </a:ln>
        </p:spPr>
      </p:pic>
      <p:pic>
        <p:nvPicPr>
          <p:cNvPr id="186" name="Picture 13"/>
          <p:cNvPicPr/>
          <p:nvPr/>
        </p:nvPicPr>
        <p:blipFill>
          <a:blip r:embed="rId5"/>
          <a:stretch/>
        </p:blipFill>
        <p:spPr>
          <a:xfrm>
            <a:off x="4848120" y="2666160"/>
            <a:ext cx="330120" cy="429480"/>
          </a:xfrm>
          <a:prstGeom prst="rect">
            <a:avLst/>
          </a:prstGeom>
          <a:ln>
            <a:noFill/>
          </a:ln>
        </p:spPr>
      </p:pic>
      <p:pic>
        <p:nvPicPr>
          <p:cNvPr id="187" name="Picture 13"/>
          <p:cNvPicPr/>
          <p:nvPr/>
        </p:nvPicPr>
        <p:blipFill>
          <a:blip r:embed="rId5"/>
          <a:stretch/>
        </p:blipFill>
        <p:spPr>
          <a:xfrm>
            <a:off x="2887560" y="2442960"/>
            <a:ext cx="330120" cy="429480"/>
          </a:xfrm>
          <a:prstGeom prst="rect">
            <a:avLst/>
          </a:prstGeom>
          <a:ln>
            <a:noFill/>
          </a:ln>
        </p:spPr>
      </p:pic>
      <p:pic>
        <p:nvPicPr>
          <p:cNvPr id="188" name="Picture 13"/>
          <p:cNvPicPr/>
          <p:nvPr/>
        </p:nvPicPr>
        <p:blipFill>
          <a:blip r:embed="rId5"/>
          <a:stretch/>
        </p:blipFill>
        <p:spPr>
          <a:xfrm>
            <a:off x="2999160" y="2554560"/>
            <a:ext cx="330120" cy="429480"/>
          </a:xfrm>
          <a:prstGeom prst="rect">
            <a:avLst/>
          </a:prstGeom>
          <a:ln>
            <a:noFill/>
          </a:ln>
        </p:spPr>
      </p:pic>
      <p:pic>
        <p:nvPicPr>
          <p:cNvPr id="189" name="Picture 13"/>
          <p:cNvPicPr/>
          <p:nvPr/>
        </p:nvPicPr>
        <p:blipFill>
          <a:blip r:embed="rId5"/>
          <a:stretch/>
        </p:blipFill>
        <p:spPr>
          <a:xfrm>
            <a:off x="3110760" y="2666160"/>
            <a:ext cx="330120" cy="429480"/>
          </a:xfrm>
          <a:prstGeom prst="rect">
            <a:avLst/>
          </a:prstGeom>
          <a:ln>
            <a:noFill/>
          </a:ln>
        </p:spPr>
      </p:pic>
      <p:sp>
        <p:nvSpPr>
          <p:cNvPr id="190" name="CustomShape 9"/>
          <p:cNvSpPr/>
          <p:nvPr/>
        </p:nvSpPr>
        <p:spPr>
          <a:xfrm>
            <a:off x="3886200" y="579960"/>
            <a:ext cx="1503360" cy="609120"/>
          </a:xfrm>
          <a:prstGeom prst="rect">
            <a:avLst/>
          </a:prstGeom>
          <a:solidFill>
            <a:srgbClr val="0AD42C"/>
          </a:solidFill>
          <a:ln>
            <a:solidFill>
              <a:srgbClr val="0AD42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Statistics Analysis</a:t>
            </a:r>
            <a:endParaRPr/>
          </a:p>
        </p:txBody>
      </p:sp>
      <p:sp>
        <p:nvSpPr>
          <p:cNvPr id="191" name="CustomShape 10"/>
          <p:cNvSpPr/>
          <p:nvPr/>
        </p:nvSpPr>
        <p:spPr>
          <a:xfrm>
            <a:off x="5638680" y="579960"/>
            <a:ext cx="1966320" cy="609120"/>
          </a:xfrm>
          <a:prstGeom prst="rect">
            <a:avLst/>
          </a:prstGeom>
          <a:solidFill>
            <a:srgbClr val="0AD42C"/>
          </a:solidFill>
          <a:ln>
            <a:solidFill>
              <a:srgbClr val="0AD42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Policy Recommendations</a:t>
            </a:r>
            <a:endParaRPr/>
          </a:p>
        </p:txBody>
      </p:sp>
      <p:pic>
        <p:nvPicPr>
          <p:cNvPr id="192" name="Picture 4"/>
          <p:cNvPicPr/>
          <p:nvPr/>
        </p:nvPicPr>
        <p:blipFill>
          <a:blip r:embed="rId6"/>
          <a:stretch/>
        </p:blipFill>
        <p:spPr>
          <a:xfrm>
            <a:off x="2626560" y="285840"/>
            <a:ext cx="702720" cy="1218960"/>
          </a:xfrm>
          <a:prstGeom prst="rect">
            <a:avLst/>
          </a:prstGeom>
          <a:ln>
            <a:noFill/>
          </a:ln>
        </p:spPr>
      </p:pic>
      <p:pic>
        <p:nvPicPr>
          <p:cNvPr id="193" name="Picture 2"/>
          <p:cNvPicPr/>
          <p:nvPr/>
        </p:nvPicPr>
        <p:blipFill>
          <a:blip r:embed="rId7"/>
          <a:stretch/>
        </p:blipFill>
        <p:spPr>
          <a:xfrm rot="16200000">
            <a:off x="-3693240" y="2190960"/>
            <a:ext cx="9143640" cy="3657240"/>
          </a:xfrm>
          <a:prstGeom prst="rect">
            <a:avLst/>
          </a:prstGeom>
          <a:ln>
            <a:noFill/>
          </a:ln>
        </p:spPr>
      </p:pic>
      <p:pic>
        <p:nvPicPr>
          <p:cNvPr id="194" name="Image 193"/>
          <p:cNvPicPr/>
          <p:nvPr/>
        </p:nvPicPr>
        <p:blipFill>
          <a:blip r:embed="rId8"/>
          <a:stretch/>
        </p:blipFill>
        <p:spPr>
          <a:xfrm>
            <a:off x="2286000" y="4470480"/>
            <a:ext cx="1130400" cy="279360"/>
          </a:xfrm>
          <a:prstGeom prst="rect">
            <a:avLst/>
          </a:prstGeom>
          <a:ln>
            <a:noFill/>
          </a:ln>
        </p:spPr>
      </p:pic>
      <p:pic>
        <p:nvPicPr>
          <p:cNvPr id="195" name="Image 194"/>
          <p:cNvPicPr/>
          <p:nvPr/>
        </p:nvPicPr>
        <p:blipFill>
          <a:blip r:embed="rId9"/>
          <a:stretch/>
        </p:blipFill>
        <p:spPr>
          <a:xfrm>
            <a:off x="3657600" y="4381560"/>
            <a:ext cx="1193760" cy="46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2"/>
          <p:cNvPicPr/>
          <p:nvPr/>
        </p:nvPicPr>
        <p:blipFill>
          <a:blip r:embed="rId2"/>
          <a:stretch/>
        </p:blipFill>
        <p:spPr>
          <a:xfrm>
            <a:off x="1447920" y="0"/>
            <a:ext cx="6638040" cy="5170320"/>
          </a:xfrm>
          <a:prstGeom prst="rect">
            <a:avLst/>
          </a:prstGeom>
          <a:ln>
            <a:noFill/>
          </a:ln>
        </p:spPr>
      </p:pic>
      <p:sp>
        <p:nvSpPr>
          <p:cNvPr id="197" name="TextShape 1"/>
          <p:cNvSpPr txBox="1"/>
          <p:nvPr/>
        </p:nvSpPr>
        <p:spPr>
          <a:xfrm>
            <a:off x="4425480" y="133200"/>
            <a:ext cx="4718160" cy="437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>
                <a:solidFill>
                  <a:srgbClr val="000000"/>
                </a:solidFill>
                <a:latin typeface="Calibri"/>
              </a:rPr>
              <a:t>Typ! </a:t>
            </a:r>
            <a:r>
              <a:rPr lang="en-US" sz="2800" strike="noStrike">
                <a:solidFill>
                  <a:srgbClr val="000000"/>
                </a:solidFill>
                <a:latin typeface="Calibri"/>
              </a:rPr>
              <a:t>Revenue model</a:t>
            </a:r>
            <a:endParaRPr/>
          </a:p>
        </p:txBody>
      </p:sp>
      <p:sp>
        <p:nvSpPr>
          <p:cNvPr id="198" name="CustomShape 2"/>
          <p:cNvSpPr/>
          <p:nvPr/>
        </p:nvSpPr>
        <p:spPr>
          <a:xfrm>
            <a:off x="2133720" y="64440"/>
            <a:ext cx="152352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FFFFFF"/>
                </a:solidFill>
                <a:latin typeface="Calibri"/>
              </a:rPr>
              <a:t>Partnerships with real estate agencies</a:t>
            </a:r>
            <a:endParaRPr/>
          </a:p>
        </p:txBody>
      </p:sp>
      <p:sp>
        <p:nvSpPr>
          <p:cNvPr id="199" name="CustomShape 3"/>
          <p:cNvSpPr/>
          <p:nvPr/>
        </p:nvSpPr>
        <p:spPr>
          <a:xfrm>
            <a:off x="2133720" y="1207440"/>
            <a:ext cx="152352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FFFFFF"/>
                </a:solidFill>
                <a:latin typeface="Calibri"/>
              </a:rPr>
              <a:t>Turnkey on premises deployment</a:t>
            </a:r>
            <a:endParaRPr/>
          </a:p>
        </p:txBody>
      </p:sp>
      <p:sp>
        <p:nvSpPr>
          <p:cNvPr id="200" name="CustomShape 4"/>
          <p:cNvSpPr/>
          <p:nvPr/>
        </p:nvSpPr>
        <p:spPr>
          <a:xfrm>
            <a:off x="2160360" y="2382480"/>
            <a:ext cx="16491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Premium Subscription</a:t>
            </a:r>
            <a:endParaRPr/>
          </a:p>
        </p:txBody>
      </p:sp>
      <p:sp>
        <p:nvSpPr>
          <p:cNvPr id="201" name="CustomShape 5"/>
          <p:cNvSpPr/>
          <p:nvPr/>
        </p:nvSpPr>
        <p:spPr>
          <a:xfrm>
            <a:off x="2194920" y="3562200"/>
            <a:ext cx="1614600" cy="60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FFFFFF"/>
                </a:solidFill>
                <a:latin typeface="Calibri"/>
              </a:rPr>
              <a:t>Further value added </a:t>
            </a:r>
            <a:r>
              <a:rPr lang="en-US" strike="noStrike">
                <a:solidFill>
                  <a:srgbClr val="FFFFFF"/>
                </a:solidFill>
                <a:latin typeface="Calibri"/>
              </a:rPr>
              <a:t>services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/>
          <p:cNvPicPr/>
          <p:nvPr/>
        </p:nvPicPr>
        <p:blipFill>
          <a:blip r:embed="rId2"/>
          <a:stretch/>
        </p:blipFill>
        <p:spPr>
          <a:xfrm>
            <a:off x="1447920" y="0"/>
            <a:ext cx="6638040" cy="5170320"/>
          </a:xfrm>
          <a:prstGeom prst="rect">
            <a:avLst/>
          </a:prstGeom>
          <a:ln>
            <a:noFill/>
          </a:ln>
        </p:spPr>
      </p:pic>
      <p:sp>
        <p:nvSpPr>
          <p:cNvPr id="203" name="TextShape 1"/>
          <p:cNvSpPr txBox="1"/>
          <p:nvPr/>
        </p:nvSpPr>
        <p:spPr>
          <a:xfrm>
            <a:off x="4114800" y="133200"/>
            <a:ext cx="5333760" cy="437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800" b="1" strike="noStrike">
                <a:solidFill>
                  <a:srgbClr val="000000"/>
                </a:solidFill>
                <a:latin typeface="Calibri"/>
              </a:rPr>
              <a:t>ErdÖs</a:t>
            </a:r>
            <a:r>
              <a:rPr lang="en-US" sz="3800" strike="noStrike">
                <a:solidFill>
                  <a:srgbClr val="000000"/>
                </a:solidFill>
                <a:latin typeface="Calibri"/>
              </a:rPr>
              <a:t>! Revenue model</a:t>
            </a:r>
            <a:endParaRPr/>
          </a:p>
        </p:txBody>
      </p:sp>
      <p:sp>
        <p:nvSpPr>
          <p:cNvPr id="204" name="CustomShape 2"/>
          <p:cNvSpPr/>
          <p:nvPr/>
        </p:nvSpPr>
        <p:spPr>
          <a:xfrm>
            <a:off x="2133720" y="64440"/>
            <a:ext cx="152352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FFFFFF"/>
                </a:solidFill>
                <a:latin typeface="Calibri"/>
              </a:rPr>
              <a:t>SaaS (APIs or semantic engine) </a:t>
            </a:r>
            <a:endParaRPr/>
          </a:p>
        </p:txBody>
      </p:sp>
      <p:sp>
        <p:nvSpPr>
          <p:cNvPr id="205" name="CustomShape 3"/>
          <p:cNvSpPr/>
          <p:nvPr/>
        </p:nvSpPr>
        <p:spPr>
          <a:xfrm>
            <a:off x="2133720" y="1395000"/>
            <a:ext cx="15235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FFFFFF"/>
                </a:solidFill>
                <a:latin typeface="Calibri"/>
              </a:rPr>
              <a:t>Advertisements</a:t>
            </a:r>
            <a:endParaRPr/>
          </a:p>
        </p:txBody>
      </p:sp>
      <p:sp>
        <p:nvSpPr>
          <p:cNvPr id="206" name="CustomShape 4"/>
          <p:cNvSpPr/>
          <p:nvPr/>
        </p:nvSpPr>
        <p:spPr>
          <a:xfrm>
            <a:off x="2160360" y="2343240"/>
            <a:ext cx="1649160" cy="86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700" strike="noStrike">
                <a:solidFill>
                  <a:srgbClr val="FFFFFF"/>
                </a:solidFill>
                <a:latin typeface="Calibri"/>
              </a:rPr>
              <a:t>Partners: Public Entities, Statistic Entities</a:t>
            </a:r>
            <a:endParaRPr/>
          </a:p>
        </p:txBody>
      </p:sp>
      <p:sp>
        <p:nvSpPr>
          <p:cNvPr id="207" name="CustomShape 5"/>
          <p:cNvSpPr/>
          <p:nvPr/>
        </p:nvSpPr>
        <p:spPr>
          <a:xfrm>
            <a:off x="2194920" y="3462480"/>
            <a:ext cx="1767240" cy="85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FFFFFF"/>
                </a:solidFill>
                <a:latin typeface="Calibri"/>
              </a:rPr>
              <a:t>Clients: Open Data Companies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>
                <a:solidFill>
                  <a:srgbClr val="000000"/>
                </a:solidFill>
                <a:latin typeface="Calibri"/>
              </a:rPr>
              <a:t>ErdÖs</a:t>
            </a:r>
            <a:r>
              <a:rPr lang="en-US" sz="4400" strike="noStrike">
                <a:solidFill>
                  <a:srgbClr val="000000"/>
                </a:solidFill>
                <a:latin typeface="Calibri"/>
              </a:rPr>
              <a:t> competitors</a:t>
            </a:r>
            <a:endParaRPr/>
          </a:p>
        </p:txBody>
      </p:sp>
      <p:sp>
        <p:nvSpPr>
          <p:cNvPr id="209" name="TextShape 2"/>
          <p:cNvSpPr txBox="1"/>
          <p:nvPr/>
        </p:nvSpPr>
        <p:spPr>
          <a:xfrm>
            <a:off x="457200" y="971640"/>
            <a:ext cx="8229240" cy="1047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- etalab.gouv.fr </a:t>
            </a:r>
            <a:r>
              <a:rPr lang="en-US" sz="3200" strike="noStrike">
                <a:solidFill>
                  <a:srgbClr val="000000"/>
                </a:solidFill>
                <a:latin typeface="Wingdings"/>
              </a:rPr>
              <a:t>:</a:t>
            </a:r>
            <a:r>
              <a:rPr lang="en-US" sz="3200" strike="noStrike">
                <a:solidFill>
                  <a:srgbClr val="000000"/>
                </a:solidFill>
                <a:latin typeface="Calibri"/>
              </a:rPr>
              <a:t> public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0" name="CustomShape 3"/>
          <p:cNvSpPr/>
          <p:nvPr/>
        </p:nvSpPr>
        <p:spPr>
          <a:xfrm>
            <a:off x="457200" y="2019240"/>
            <a:ext cx="8229240" cy="85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>
                <a:solidFill>
                  <a:srgbClr val="000000"/>
                </a:solidFill>
                <a:latin typeface="Calibri"/>
              </a:rPr>
              <a:t>Typ! </a:t>
            </a:r>
            <a:r>
              <a:rPr lang="en-US" sz="4400" strike="noStrike">
                <a:solidFill>
                  <a:srgbClr val="000000"/>
                </a:solidFill>
                <a:latin typeface="Calibri"/>
              </a:rPr>
              <a:t>competitors</a:t>
            </a:r>
            <a:endParaRPr/>
          </a:p>
        </p:txBody>
      </p:sp>
      <p:sp>
        <p:nvSpPr>
          <p:cNvPr id="211" name="CustomShape 4"/>
          <p:cNvSpPr/>
          <p:nvPr/>
        </p:nvSpPr>
        <p:spPr>
          <a:xfrm>
            <a:off x="457200" y="2952720"/>
            <a:ext cx="8229240" cy="10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  <a:buFont typeface="Arial"/>
              <a:buChar char="-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kelquartier.com </a:t>
            </a:r>
            <a:r>
              <a:rPr lang="en-US" sz="3200" strike="noStrike">
                <a:solidFill>
                  <a:srgbClr val="000000"/>
                </a:solidFill>
                <a:latin typeface="Wingdings"/>
              </a:rPr>
              <a:t>:</a:t>
            </a:r>
            <a:r>
              <a:rPr lang="en-US" sz="3200" strike="noStrike">
                <a:solidFill>
                  <a:srgbClr val="000000"/>
                </a:solidFill>
                <a:latin typeface="Calibri"/>
              </a:rPr>
              <a:t> static, limited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Google Maps </a:t>
            </a:r>
            <a:r>
              <a:rPr lang="en-US" sz="3200" strike="noStrike">
                <a:solidFill>
                  <a:srgbClr val="000000"/>
                </a:solidFill>
                <a:latin typeface="Wingdings"/>
              </a:rPr>
              <a:t>:</a:t>
            </a:r>
            <a:r>
              <a:rPr lang="en-US" sz="3200" strike="noStrike">
                <a:solidFill>
                  <a:srgbClr val="000000"/>
                </a:solidFill>
                <a:latin typeface="Calibri"/>
              </a:rPr>
              <a:t> very limited insights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5"/>
          <p:cNvPicPr/>
          <p:nvPr/>
        </p:nvPicPr>
        <p:blipFill>
          <a:blip r:embed="rId2"/>
          <a:srcRect l="29660"/>
          <a:stretch/>
        </p:blipFill>
        <p:spPr>
          <a:xfrm>
            <a:off x="0" y="-27000"/>
            <a:ext cx="3841200" cy="5405040"/>
          </a:xfrm>
          <a:prstGeom prst="rect">
            <a:avLst/>
          </a:prstGeom>
          <a:ln>
            <a:noFill/>
          </a:ln>
        </p:spPr>
      </p:pic>
      <p:pic>
        <p:nvPicPr>
          <p:cNvPr id="213" name="Picture 4"/>
          <p:cNvPicPr/>
          <p:nvPr/>
        </p:nvPicPr>
        <p:blipFill>
          <a:blip r:embed="rId3"/>
          <a:srcRect r="15112"/>
          <a:stretch/>
        </p:blipFill>
        <p:spPr>
          <a:xfrm>
            <a:off x="2340720" y="0"/>
            <a:ext cx="6879240" cy="5358960"/>
          </a:xfrm>
          <a:prstGeom prst="rect">
            <a:avLst/>
          </a:prstGeom>
          <a:ln>
            <a:noFill/>
          </a:ln>
        </p:spPr>
      </p:pic>
      <p:pic>
        <p:nvPicPr>
          <p:cNvPr id="214" name="Picture 9"/>
          <p:cNvPicPr/>
          <p:nvPr/>
        </p:nvPicPr>
        <p:blipFill>
          <a:blip r:embed="rId4"/>
          <a:srcRect b="30349"/>
          <a:stretch/>
        </p:blipFill>
        <p:spPr>
          <a:xfrm>
            <a:off x="8401320" y="38160"/>
            <a:ext cx="742320" cy="523440"/>
          </a:xfrm>
          <a:prstGeom prst="rect">
            <a:avLst/>
          </a:prstGeom>
          <a:ln>
            <a:noFill/>
          </a:ln>
        </p:spPr>
      </p:pic>
      <p:pic>
        <p:nvPicPr>
          <p:cNvPr id="215" name="Picture 4"/>
          <p:cNvPicPr/>
          <p:nvPr/>
        </p:nvPicPr>
        <p:blipFill>
          <a:blip r:embed="rId5"/>
          <a:stretch/>
        </p:blipFill>
        <p:spPr>
          <a:xfrm>
            <a:off x="2666880" y="3333600"/>
            <a:ext cx="1303560" cy="9774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216" name="Picture 6"/>
          <p:cNvPicPr/>
          <p:nvPr/>
        </p:nvPicPr>
        <p:blipFill>
          <a:blip r:embed="rId6"/>
          <a:stretch/>
        </p:blipFill>
        <p:spPr>
          <a:xfrm>
            <a:off x="3943080" y="3333600"/>
            <a:ext cx="1303560" cy="9774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217" name="Picture 8"/>
          <p:cNvPicPr/>
          <p:nvPr/>
        </p:nvPicPr>
        <p:blipFill>
          <a:blip r:embed="rId7"/>
          <a:stretch/>
        </p:blipFill>
        <p:spPr>
          <a:xfrm>
            <a:off x="5240880" y="3333600"/>
            <a:ext cx="1311840" cy="9774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218" name="Picture 2"/>
          <p:cNvPicPr/>
          <p:nvPr/>
        </p:nvPicPr>
        <p:blipFill>
          <a:blip r:embed="rId8"/>
          <a:stretch/>
        </p:blipFill>
        <p:spPr>
          <a:xfrm>
            <a:off x="6553080" y="3333600"/>
            <a:ext cx="1303560" cy="9774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219" name="Picture 5"/>
          <p:cNvPicPr/>
          <p:nvPr/>
        </p:nvPicPr>
        <p:blipFill>
          <a:blip r:embed="rId9"/>
          <a:stretch/>
        </p:blipFill>
        <p:spPr>
          <a:xfrm>
            <a:off x="7831800" y="3333600"/>
            <a:ext cx="1311840" cy="9774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20" name="CustomShape 1"/>
          <p:cNvSpPr/>
          <p:nvPr/>
        </p:nvSpPr>
        <p:spPr>
          <a:xfrm>
            <a:off x="2666880" y="4400640"/>
            <a:ext cx="1275840" cy="394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1" strike="noStrike">
                <a:solidFill>
                  <a:srgbClr val="FFFFFF"/>
                </a:solidFill>
                <a:latin typeface="Calibri"/>
              </a:rPr>
              <a:t>Data Modeler, </a:t>
            </a:r>
            <a:endParaRPr/>
          </a:p>
          <a:p>
            <a:pPr>
              <a:lnSpc>
                <a:spcPct val="100000"/>
              </a:lnSpc>
            </a:pPr>
            <a:r>
              <a:rPr lang="en-US" sz="1000" b="1" strike="noStrike">
                <a:solidFill>
                  <a:srgbClr val="FFFFFF"/>
                </a:solidFill>
                <a:latin typeface="Calibri"/>
              </a:rPr>
              <a:t>PhD Eurecom</a:t>
            </a:r>
            <a:endParaRPr/>
          </a:p>
        </p:txBody>
      </p:sp>
      <p:sp>
        <p:nvSpPr>
          <p:cNvPr id="221" name="CustomShape 2"/>
          <p:cNvSpPr/>
          <p:nvPr/>
        </p:nvSpPr>
        <p:spPr>
          <a:xfrm>
            <a:off x="3965040" y="4400640"/>
            <a:ext cx="1275840" cy="546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1" strike="noStrike">
                <a:solidFill>
                  <a:srgbClr val="FFFFFF"/>
                </a:solidFill>
                <a:latin typeface="Calibri"/>
              </a:rPr>
              <a:t>Semantic Web Specialist, </a:t>
            </a:r>
            <a:endParaRPr/>
          </a:p>
          <a:p>
            <a:pPr>
              <a:lnSpc>
                <a:spcPct val="100000"/>
              </a:lnSpc>
            </a:pPr>
            <a:r>
              <a:rPr lang="en-US" sz="1000" b="1" strike="noStrike">
                <a:solidFill>
                  <a:srgbClr val="FFFFFF"/>
                </a:solidFill>
                <a:latin typeface="Calibri"/>
              </a:rPr>
              <a:t>PhD INRIA</a:t>
            </a:r>
            <a:endParaRPr/>
          </a:p>
        </p:txBody>
      </p:sp>
      <p:sp>
        <p:nvSpPr>
          <p:cNvPr id="222" name="CustomShape 3"/>
          <p:cNvSpPr/>
          <p:nvPr/>
        </p:nvSpPr>
        <p:spPr>
          <a:xfrm>
            <a:off x="5257800" y="4400640"/>
            <a:ext cx="1311840" cy="501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900" b="1" strike="noStrike">
                <a:solidFill>
                  <a:srgbClr val="FFFFFF"/>
                </a:solidFill>
                <a:latin typeface="Calibri"/>
              </a:rPr>
              <a:t>Technology Innovation Consultant, Accenture</a:t>
            </a:r>
            <a:endParaRPr/>
          </a:p>
        </p:txBody>
      </p:sp>
      <p:sp>
        <p:nvSpPr>
          <p:cNvPr id="223" name="CustomShape 4"/>
          <p:cNvSpPr/>
          <p:nvPr/>
        </p:nvSpPr>
        <p:spPr>
          <a:xfrm>
            <a:off x="6600960" y="4400640"/>
            <a:ext cx="1230480" cy="546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1" strike="noStrike">
                <a:solidFill>
                  <a:srgbClr val="FFFFFF"/>
                </a:solidFill>
                <a:latin typeface="Calibri"/>
              </a:rPr>
              <a:t>Distributed System,</a:t>
            </a:r>
            <a:endParaRPr/>
          </a:p>
          <a:p>
            <a:pPr>
              <a:lnSpc>
                <a:spcPct val="100000"/>
              </a:lnSpc>
            </a:pPr>
            <a:r>
              <a:rPr lang="en-US" sz="1000" b="1" strike="noStrike">
                <a:solidFill>
                  <a:srgbClr val="FFFFFF"/>
                </a:solidFill>
                <a:latin typeface="Calibri"/>
              </a:rPr>
              <a:t>PhD Eurecom</a:t>
            </a:r>
            <a:endParaRPr/>
          </a:p>
        </p:txBody>
      </p:sp>
      <p:sp>
        <p:nvSpPr>
          <p:cNvPr id="224" name="CustomShape 5"/>
          <p:cNvSpPr/>
          <p:nvPr/>
        </p:nvSpPr>
        <p:spPr>
          <a:xfrm>
            <a:off x="7848720" y="4400640"/>
            <a:ext cx="1275840" cy="50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900" b="1" strike="noStrike">
                <a:solidFill>
                  <a:srgbClr val="FFFFFF"/>
                </a:solidFill>
                <a:latin typeface="Calibri"/>
              </a:rPr>
              <a:t>Mobile &amp; Web Software Engineer, Eurecom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7"/>
          <p:cNvPicPr/>
          <p:nvPr/>
        </p:nvPicPr>
        <p:blipFill>
          <a:blip r:embed="rId3"/>
          <a:stretch/>
        </p:blipFill>
        <p:spPr>
          <a:xfrm>
            <a:off x="2468880" y="-38160"/>
            <a:ext cx="4160160" cy="5200200"/>
          </a:xfrm>
          <a:prstGeom prst="rect">
            <a:avLst/>
          </a:prstGeom>
          <a:ln>
            <a:noFill/>
          </a:ln>
        </p:spPr>
      </p:pic>
      <p:pic>
        <p:nvPicPr>
          <p:cNvPr id="128" name="Picture 4"/>
          <p:cNvPicPr/>
          <p:nvPr/>
        </p:nvPicPr>
        <p:blipFill>
          <a:blip r:embed="rId4"/>
          <a:srcRect l="-60087"/>
          <a:stretch/>
        </p:blipFill>
        <p:spPr>
          <a:xfrm>
            <a:off x="-76320" y="-19080"/>
            <a:ext cx="2998440" cy="5231160"/>
          </a:xfrm>
          <a:prstGeom prst="rect">
            <a:avLst/>
          </a:prstGeom>
          <a:ln>
            <a:noFill/>
          </a:ln>
        </p:spPr>
      </p:pic>
      <p:pic>
        <p:nvPicPr>
          <p:cNvPr id="129" name="Picture 8"/>
          <p:cNvPicPr/>
          <p:nvPr/>
        </p:nvPicPr>
        <p:blipFill>
          <a:blip r:embed="rId5"/>
          <a:srcRect l="11155" r="51945"/>
          <a:stretch/>
        </p:blipFill>
        <p:spPr>
          <a:xfrm>
            <a:off x="6019920" y="-19080"/>
            <a:ext cx="3808440" cy="516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667160" y="482040"/>
            <a:ext cx="5661360" cy="289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Euphemia"/>
              </a:rPr>
              <a:t>All have a common problem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300" strike="noStrike">
                <a:solidFill>
                  <a:srgbClr val="000000"/>
                </a:solidFill>
                <a:latin typeface="Euphemia"/>
              </a:rPr>
              <a:t>How to identify the best place to live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300" strike="noStrike">
                <a:solidFill>
                  <a:srgbClr val="000000"/>
                </a:solidFill>
                <a:latin typeface="Euphemia"/>
              </a:rPr>
              <a:t>according to their needs?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4525200" y="2182320"/>
            <a:ext cx="360" cy="1128600"/>
          </a:xfrm>
          <a:prstGeom prst="straightConnector1">
            <a:avLst/>
          </a:prstGeom>
          <a:noFill/>
          <a:ln w="29160"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1050480" y="3409920"/>
            <a:ext cx="7254000" cy="121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Euphemia"/>
              </a:rPr>
              <a:t>Typ!: a platform to identify the best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Euphemia"/>
              </a:rPr>
              <a:t>place to live according to users' profiles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/>
          <p:cNvPicPr/>
          <p:nvPr/>
        </p:nvPicPr>
        <p:blipFill>
          <a:blip r:embed="rId2"/>
          <a:srcRect b="12556"/>
          <a:stretch/>
        </p:blipFill>
        <p:spPr>
          <a:xfrm>
            <a:off x="762120" y="819000"/>
            <a:ext cx="3099960" cy="320076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3903840" y="1380240"/>
            <a:ext cx="525924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All have a Common Problem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How to identity the best place to live?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The key is to build an identity card of the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neighborhood in a given area via Open Data</a:t>
            </a:r>
            <a:r>
              <a:rPr lang="en-US" strike="noStrike">
                <a:solidFill>
                  <a:srgbClr val="000000"/>
                </a:solidFill>
                <a:latin typeface="Calibri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3505320" y="361800"/>
            <a:ext cx="5257440" cy="31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500" b="1" strike="noStrike">
                <a:solidFill>
                  <a:srgbClr val="000000"/>
                </a:solidFill>
                <a:latin typeface="Euphemia"/>
              </a:rPr>
              <a:t>Typ</a:t>
            </a:r>
            <a:r>
              <a:rPr lang="en-US" sz="2500" strike="noStrike">
                <a:solidFill>
                  <a:srgbClr val="000000"/>
                </a:solidFill>
                <a:latin typeface="Euphemia"/>
              </a:rPr>
              <a:t>! is an online application that offers a practical way to express a set of preferences to search and find the perfect area where to settle down when moving into a certain region with rules based on </a:t>
            </a:r>
            <a:r>
              <a:rPr lang="en-US" sz="2500" u="sng" strike="noStrike">
                <a:solidFill>
                  <a:srgbClr val="000000"/>
                </a:solidFill>
                <a:latin typeface="Euphemia"/>
              </a:rPr>
              <a:t>sustainability</a:t>
            </a:r>
            <a:endParaRPr/>
          </a:p>
        </p:txBody>
      </p:sp>
      <p:pic>
        <p:nvPicPr>
          <p:cNvPr id="136" name="Picture 4"/>
          <p:cNvPicPr/>
          <p:nvPr/>
        </p:nvPicPr>
        <p:blipFill>
          <a:blip r:embed="rId2"/>
          <a:stretch/>
        </p:blipFill>
        <p:spPr>
          <a:xfrm>
            <a:off x="-380880" y="-171360"/>
            <a:ext cx="3428640" cy="594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3505320" y="361800"/>
            <a:ext cx="5257440" cy="27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500" strike="noStrike">
                <a:solidFill>
                  <a:srgbClr val="000000"/>
                </a:solidFill>
                <a:latin typeface="Euphemia"/>
              </a:rPr>
              <a:t>Typ! integrates all data related to a city and a geographic area: from tree position, pollution measurements, criminal indexes, tourism, etc.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38" name="Picture 4"/>
          <p:cNvPicPr/>
          <p:nvPr/>
        </p:nvPicPr>
        <p:blipFill>
          <a:blip r:embed="rId2"/>
          <a:stretch/>
        </p:blipFill>
        <p:spPr>
          <a:xfrm>
            <a:off x="-380880" y="-171360"/>
            <a:ext cx="3428640" cy="594648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3390840" y="3117960"/>
            <a:ext cx="5486040" cy="6091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Data Integration Layer</a:t>
            </a:r>
            <a:endParaRPr/>
          </a:p>
        </p:txBody>
      </p:sp>
      <p:pic>
        <p:nvPicPr>
          <p:cNvPr id="140" name="Picture 9"/>
          <p:cNvPicPr/>
          <p:nvPr/>
        </p:nvPicPr>
        <p:blipFill>
          <a:blip r:embed="rId3"/>
          <a:stretch/>
        </p:blipFill>
        <p:spPr>
          <a:xfrm>
            <a:off x="6286680" y="3924360"/>
            <a:ext cx="733680" cy="704520"/>
          </a:xfrm>
          <a:prstGeom prst="rect">
            <a:avLst/>
          </a:prstGeom>
          <a:ln>
            <a:noFill/>
          </a:ln>
        </p:spPr>
      </p:pic>
      <p:pic>
        <p:nvPicPr>
          <p:cNvPr id="141" name="Picture 11"/>
          <p:cNvPicPr/>
          <p:nvPr/>
        </p:nvPicPr>
        <p:blipFill>
          <a:blip r:embed="rId4"/>
          <a:stretch/>
        </p:blipFill>
        <p:spPr>
          <a:xfrm>
            <a:off x="7198560" y="4053600"/>
            <a:ext cx="1446480" cy="445680"/>
          </a:xfrm>
          <a:prstGeom prst="rect">
            <a:avLst/>
          </a:prstGeom>
          <a:ln>
            <a:noFill/>
          </a:ln>
        </p:spPr>
      </p:pic>
      <p:pic>
        <p:nvPicPr>
          <p:cNvPr id="142" name="Image 141"/>
          <p:cNvPicPr/>
          <p:nvPr/>
        </p:nvPicPr>
        <p:blipFill>
          <a:blip r:embed="rId5"/>
          <a:stretch/>
        </p:blipFill>
        <p:spPr>
          <a:xfrm>
            <a:off x="3543480" y="4076640"/>
            <a:ext cx="1130400" cy="279360"/>
          </a:xfrm>
          <a:prstGeom prst="rect">
            <a:avLst/>
          </a:prstGeom>
          <a:ln>
            <a:noFill/>
          </a:ln>
        </p:spPr>
      </p:pic>
      <p:pic>
        <p:nvPicPr>
          <p:cNvPr id="143" name="Image 142"/>
          <p:cNvPicPr/>
          <p:nvPr/>
        </p:nvPicPr>
        <p:blipFill>
          <a:blip r:embed="rId6"/>
          <a:stretch/>
        </p:blipFill>
        <p:spPr>
          <a:xfrm>
            <a:off x="4915080" y="3975120"/>
            <a:ext cx="1193760" cy="46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magine 3"/>
          <p:cNvPicPr/>
          <p:nvPr/>
        </p:nvPicPr>
        <p:blipFill>
          <a:blip r:embed="rId2"/>
          <a:stretch/>
        </p:blipFill>
        <p:spPr>
          <a:xfrm>
            <a:off x="533520" y="285840"/>
            <a:ext cx="4752000" cy="453456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5562720" y="590400"/>
            <a:ext cx="32000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Discretize the area of interest into atoms (buildings)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magine 9"/>
          <p:cNvPicPr/>
          <p:nvPr/>
        </p:nvPicPr>
        <p:blipFill>
          <a:blip r:embed="rId2"/>
          <a:stretch/>
        </p:blipFill>
        <p:spPr>
          <a:xfrm>
            <a:off x="533520" y="285840"/>
            <a:ext cx="4752000" cy="4534560"/>
          </a:xfrm>
          <a:prstGeom prst="rect">
            <a:avLst/>
          </a:prstGeom>
          <a:ln>
            <a:noFill/>
          </a:ln>
        </p:spPr>
      </p:pic>
      <p:pic>
        <p:nvPicPr>
          <p:cNvPr id="147" name="Immagine 10"/>
          <p:cNvPicPr/>
          <p:nvPr/>
        </p:nvPicPr>
        <p:blipFill>
          <a:blip r:embed="rId3"/>
          <a:stretch/>
        </p:blipFill>
        <p:spPr>
          <a:xfrm>
            <a:off x="2310840" y="4194720"/>
            <a:ext cx="304560" cy="352080"/>
          </a:xfrm>
          <a:prstGeom prst="rect">
            <a:avLst/>
          </a:prstGeom>
          <a:ln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5562720" y="590400"/>
            <a:ext cx="320004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Discretize the area of interest into atoms (buildings)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Trace meaningful facilities based on users’ preferences and needs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magine 76"/>
          <p:cNvPicPr/>
          <p:nvPr/>
        </p:nvPicPr>
        <p:blipFill>
          <a:blip r:embed="rId2"/>
          <a:stretch/>
        </p:blipFill>
        <p:spPr>
          <a:xfrm>
            <a:off x="533520" y="285840"/>
            <a:ext cx="4752000" cy="4534560"/>
          </a:xfrm>
          <a:prstGeom prst="rect">
            <a:avLst/>
          </a:prstGeom>
          <a:ln>
            <a:noFill/>
          </a:ln>
        </p:spPr>
      </p:pic>
      <p:pic>
        <p:nvPicPr>
          <p:cNvPr id="150" name="Immagine 77"/>
          <p:cNvPicPr/>
          <p:nvPr/>
        </p:nvPicPr>
        <p:blipFill>
          <a:blip r:embed="rId3"/>
          <a:stretch/>
        </p:blipFill>
        <p:spPr>
          <a:xfrm>
            <a:off x="2310840" y="4194720"/>
            <a:ext cx="304560" cy="352080"/>
          </a:xfrm>
          <a:prstGeom prst="rect">
            <a:avLst/>
          </a:prstGeom>
          <a:ln>
            <a:noFill/>
          </a:ln>
        </p:spPr>
      </p:pic>
      <p:pic>
        <p:nvPicPr>
          <p:cNvPr id="151" name="Immagine 59"/>
          <p:cNvPicPr/>
          <p:nvPr/>
        </p:nvPicPr>
        <p:blipFill>
          <a:blip r:embed="rId4"/>
          <a:stretch/>
        </p:blipFill>
        <p:spPr>
          <a:xfrm>
            <a:off x="533520" y="285840"/>
            <a:ext cx="4752000" cy="453456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 flipH="1" flipV="1">
            <a:off x="1733760" y="1276200"/>
            <a:ext cx="474840" cy="761760"/>
          </a:xfrm>
          <a:prstGeom prst="straightConnector1">
            <a:avLst/>
          </a:prstGeom>
          <a:noFill/>
          <a:ln w="31680">
            <a:solidFill>
              <a:schemeClr val="bg1">
                <a:lumMod val="50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2"/>
          <p:cNvSpPr/>
          <p:nvPr/>
        </p:nvSpPr>
        <p:spPr>
          <a:xfrm flipV="1">
            <a:off x="4419720" y="1809000"/>
            <a:ext cx="253440" cy="554040"/>
          </a:xfrm>
          <a:prstGeom prst="straightConnector1">
            <a:avLst/>
          </a:prstGeom>
          <a:noFill/>
          <a:ln w="31680">
            <a:solidFill>
              <a:schemeClr val="bg1">
                <a:lumMod val="50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3"/>
          <p:cNvSpPr/>
          <p:nvPr/>
        </p:nvSpPr>
        <p:spPr>
          <a:xfrm flipH="1">
            <a:off x="1918800" y="2966400"/>
            <a:ext cx="380520" cy="1142640"/>
          </a:xfrm>
          <a:prstGeom prst="straightConnector1">
            <a:avLst/>
          </a:prstGeom>
          <a:noFill/>
          <a:ln w="31680">
            <a:solidFill>
              <a:srgbClr val="00B05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4"/>
          <p:cNvSpPr/>
          <p:nvPr/>
        </p:nvSpPr>
        <p:spPr>
          <a:xfrm flipH="1" flipV="1">
            <a:off x="1678320" y="1467000"/>
            <a:ext cx="453960" cy="1180800"/>
          </a:xfrm>
          <a:prstGeom prst="straightConnector1">
            <a:avLst/>
          </a:prstGeom>
          <a:noFill/>
          <a:ln w="31680">
            <a:solidFill>
              <a:schemeClr val="bg1">
                <a:lumMod val="50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5"/>
          <p:cNvSpPr/>
          <p:nvPr/>
        </p:nvSpPr>
        <p:spPr>
          <a:xfrm>
            <a:off x="2362320" y="3029040"/>
            <a:ext cx="100800" cy="1121400"/>
          </a:xfrm>
          <a:prstGeom prst="straightConnector1">
            <a:avLst/>
          </a:prstGeom>
          <a:noFill/>
          <a:ln w="31680">
            <a:solidFill>
              <a:schemeClr val="accent6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6"/>
          <p:cNvSpPr/>
          <p:nvPr/>
        </p:nvSpPr>
        <p:spPr>
          <a:xfrm>
            <a:off x="1467000" y="3790800"/>
            <a:ext cx="161640" cy="304560"/>
          </a:xfrm>
          <a:prstGeom prst="straightConnector1">
            <a:avLst/>
          </a:prstGeom>
          <a:noFill/>
          <a:ln w="31680">
            <a:solidFill>
              <a:srgbClr val="00B05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7"/>
          <p:cNvSpPr/>
          <p:nvPr/>
        </p:nvSpPr>
        <p:spPr>
          <a:xfrm>
            <a:off x="1547640" y="3790800"/>
            <a:ext cx="762840" cy="359280"/>
          </a:xfrm>
          <a:prstGeom prst="straightConnector1">
            <a:avLst/>
          </a:prstGeom>
          <a:noFill/>
          <a:ln w="31680">
            <a:solidFill>
              <a:schemeClr val="accent6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8"/>
          <p:cNvSpPr/>
          <p:nvPr/>
        </p:nvSpPr>
        <p:spPr>
          <a:xfrm>
            <a:off x="838080" y="3409920"/>
            <a:ext cx="552240" cy="685440"/>
          </a:xfrm>
          <a:prstGeom prst="rect">
            <a:avLst/>
          </a:prstGeom>
          <a:solidFill>
            <a:srgbClr val="0AD42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9"/>
          <p:cNvSpPr/>
          <p:nvPr/>
        </p:nvSpPr>
        <p:spPr>
          <a:xfrm>
            <a:off x="1140840" y="2647800"/>
            <a:ext cx="1322280" cy="761760"/>
          </a:xfrm>
          <a:prstGeom prst="rect">
            <a:avLst/>
          </a:prstGeom>
          <a:solidFill>
            <a:srgbClr val="0AD42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10"/>
          <p:cNvSpPr/>
          <p:nvPr/>
        </p:nvSpPr>
        <p:spPr>
          <a:xfrm>
            <a:off x="1390680" y="3409920"/>
            <a:ext cx="1398600" cy="1218960"/>
          </a:xfrm>
          <a:prstGeom prst="rect">
            <a:avLst/>
          </a:prstGeom>
          <a:solidFill>
            <a:srgbClr val="0AD42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11"/>
          <p:cNvSpPr/>
          <p:nvPr/>
        </p:nvSpPr>
        <p:spPr>
          <a:xfrm>
            <a:off x="5562720" y="590400"/>
            <a:ext cx="3200040" cy="31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Discretize the area of interest into atoms (buildings).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Trace meaningful facilities based on users’preferences and needs. 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Evaluate distances. 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US" strike="noStrike">
                <a:solidFill>
                  <a:srgbClr val="000000"/>
                </a:solidFill>
                <a:latin typeface="Euphemia"/>
              </a:rPr>
              <a:t>Aggregate distances and find the best area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324</Words>
  <Application>Microsoft Office PowerPoint</Application>
  <PresentationFormat>Affichage à l'écran (16:9)</PresentationFormat>
  <Paragraphs>73</Paragraphs>
  <Slides>18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Thème Office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Accenture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Schiatti, Luca</dc:creator>
  <cp:lastModifiedBy>Gwenaelle Comte</cp:lastModifiedBy>
  <cp:revision>21</cp:revision>
  <dcterms:created xsi:type="dcterms:W3CDTF">2015-05-30T11:01:39Z</dcterms:created>
  <dcterms:modified xsi:type="dcterms:W3CDTF">2015-06-16T12:47:39Z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Accenture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18</vt:i4>
  </property>
</Properties>
</file>